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69" r:id="rId5"/>
    <p:sldId id="258" r:id="rId6"/>
    <p:sldId id="259" r:id="rId7"/>
    <p:sldId id="267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DM Sans" pitchFamily="2" charset="0"/>
      <p:regular r:id="rId16"/>
    </p:embeddedFont>
    <p:embeddedFont>
      <p:font typeface="Libre Baskerville" panose="02000000000000000000" pitchFamily="2" charset="0"/>
      <p:regular r:id="rId17"/>
    </p:embeddedFont>
    <p:embeddedFont>
      <p:font typeface="Lora" pitchFamily="2" charset="0"/>
      <p:regular r:id="rId18"/>
    </p:embeddedFont>
    <p:embeddedFont>
      <p:font typeface="Source Sans Pro" panose="020B0503030403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274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80AA7-7C2F-63F8-6F37-971FD773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A7001-2488-2AA2-A33A-F7C7E814B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EC60C-1F2D-E4B5-44D1-398013EF2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52757-7FB4-229B-1D57-AE9604BDA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Enhancing Virtual Object Interaction with Hand Gesture Recognition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explores how hand gesture recognition can revolutionize virtual object interaction, offering a more intuitive and immersive experience. We'll delve into the challenges of traditional input devices and showcase the potential of hand gestures to create a virtual mouse, keyboard, and even painting tools.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635" y="574596"/>
            <a:ext cx="11649908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Enabling Virtual Painting with Hand Gestures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23" y="1601867"/>
            <a:ext cx="1636752" cy="1475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2399" y="2330410"/>
            <a:ext cx="111800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7057" y="1802249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Brush Selection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7057" y="2235756"/>
            <a:ext cx="8701326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select from a variety of brushes, each with unique characteristics, by making hand gestures.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6681" y="3093125"/>
            <a:ext cx="9002078" cy="11430"/>
          </a:xfrm>
          <a:prstGeom prst="roundRect">
            <a:avLst>
              <a:gd name="adj" fmla="val 736630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87" y="3127653"/>
            <a:ext cx="3273623" cy="14757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0968" y="3664982"/>
            <a:ext cx="154424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5493" y="3328035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Stroke Control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5493" y="3761542"/>
            <a:ext cx="7882890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 movements map to brush size, pressure, and direction, allowing users to create intricate details.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5117" y="4618911"/>
            <a:ext cx="8183642" cy="11430"/>
          </a:xfrm>
          <a:prstGeom prst="roundRect">
            <a:avLst>
              <a:gd name="adj" fmla="val 736630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051" y="4653439"/>
            <a:ext cx="4910495" cy="14757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0968" y="5190768"/>
            <a:ext cx="154424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3928" y="4853821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Color Palette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3928" y="5287328"/>
            <a:ext cx="7064454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 gestures can be used to access and select colors from a virtual palette, offering a wide range of choices.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3552" y="6144697"/>
            <a:ext cx="7365206" cy="11430"/>
          </a:xfrm>
          <a:prstGeom prst="roundRect">
            <a:avLst>
              <a:gd name="adj" fmla="val 736630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16" y="6179225"/>
            <a:ext cx="6547366" cy="147578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5016" y="6716554"/>
            <a:ext cx="146566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2364" y="6379607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Canvas Interaction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2364" y="6813113"/>
            <a:ext cx="6246019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move the canvas, zoom in or out, and adjust the view to create the desired composition.</a:t>
            </a:r>
            <a:endParaRPr lang="en-US" sz="15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AE47A9-876F-AEC9-C561-1898882E6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2209" y="7436340"/>
            <a:ext cx="1714649" cy="7087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3" y="1167051"/>
            <a:ext cx="7755255" cy="1239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 of Hand Gesture-Based Interactions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4373" y="2927628"/>
            <a:ext cx="347186" cy="347186"/>
          </a:xfrm>
          <a:prstGeom prst="roundRect">
            <a:avLst>
              <a:gd name="adj" fmla="val 24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39917" y="2927628"/>
            <a:ext cx="264818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Intuitive and Natural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239917" y="3356491"/>
            <a:ext cx="3232904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 gestures are an instinctive way to interact with the world, leading to a more natural and intuitive experience.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1179" y="2927628"/>
            <a:ext cx="347186" cy="347186"/>
          </a:xfrm>
          <a:prstGeom prst="roundRect">
            <a:avLst>
              <a:gd name="adj" fmla="val 24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216723" y="2927628"/>
            <a:ext cx="276796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Immersion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16723" y="3356491"/>
            <a:ext cx="3232904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eliminating physical controllers, hand gestures promote a deeper sense of presence and engagement in the virtual world.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373" y="5047178"/>
            <a:ext cx="347186" cy="347186"/>
          </a:xfrm>
          <a:prstGeom prst="roundRect">
            <a:avLst>
              <a:gd name="adj" fmla="val 24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239917" y="5047178"/>
            <a:ext cx="3232904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Dexterity and Precision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239917" y="5785961"/>
            <a:ext cx="3232904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 gestures offer finer control over virtual objects, allowing for more precise manipulations and interactions.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1179" y="5047178"/>
            <a:ext cx="347186" cy="347186"/>
          </a:xfrm>
          <a:prstGeom prst="roundRect">
            <a:avLst>
              <a:gd name="adj" fmla="val 24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216723" y="5047178"/>
            <a:ext cx="31301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Cognitive Load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216723" y="5476042"/>
            <a:ext cx="3232904" cy="158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 gestures are often more intuitive than learning complex button combinations, minimizing cognitive effort and enhancing user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794" y="602456"/>
            <a:ext cx="7791212" cy="1207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Practical Applications and Use Cases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2794" y="2100024"/>
            <a:ext cx="3799046" cy="2666881"/>
          </a:xfrm>
          <a:prstGeom prst="roundRect">
            <a:avLst>
              <a:gd name="adj" fmla="val 30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63653" y="2300883"/>
            <a:ext cx="339732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Virtual Design and Modeling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63653" y="3020616"/>
            <a:ext cx="3397329" cy="15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 gestures allow architects, engineers, and designers to manipulate and interact with virtual models in a more intuitive and natural way, accelerating the design process.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5079" y="2100024"/>
            <a:ext cx="3799046" cy="2666881"/>
          </a:xfrm>
          <a:prstGeom prst="roundRect">
            <a:avLst>
              <a:gd name="adj" fmla="val 30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55937" y="2300883"/>
            <a:ext cx="339732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Virtual Training and Simulation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55937" y="3020616"/>
            <a:ext cx="3397329" cy="15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 gesture recognition can create immersive training simulations for surgeons, pilots, and other professionals, providing a safe and realistic environment for practice.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2794" y="4960144"/>
            <a:ext cx="3799046" cy="2666881"/>
          </a:xfrm>
          <a:prstGeom prst="roundRect">
            <a:avLst>
              <a:gd name="adj" fmla="val 30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363653" y="5161002"/>
            <a:ext cx="339732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Gaming and Entertainment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63653" y="5880735"/>
            <a:ext cx="3397329" cy="15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Gesture-based controls can enhance gameplay, allowing players to control characters, interact with objects, and experience a more immersive gaming experience.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155079" y="4960144"/>
            <a:ext cx="3799046" cy="2666881"/>
          </a:xfrm>
          <a:prstGeom prst="roundRect">
            <a:avLst>
              <a:gd name="adj" fmla="val 30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355937" y="5161002"/>
            <a:ext cx="339732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Accessibility and Inclusivity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55937" y="5880735"/>
            <a:ext cx="3397329" cy="15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 gesture recognition can provide alternative input methods for individuals with disabilities, improving their access to technology and virtual environments.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04B4A3-9112-64DA-9621-57F91E05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941" y="7742873"/>
            <a:ext cx="1714649" cy="439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9294614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Future Directions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0689" y="1689140"/>
            <a:ext cx="1641038" cy="1235988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2741" y="2092643"/>
            <a:ext cx="119539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06159" y="1903571"/>
            <a:ext cx="275927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Advancements in AI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6159" y="2367439"/>
            <a:ext cx="774954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Improving the accuracy and efficiency of hand gesture recognition algorithms.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498884" y="2909888"/>
            <a:ext cx="11273671" cy="15240"/>
          </a:xfrm>
          <a:prstGeom prst="roundRect">
            <a:avLst>
              <a:gd name="adj" fmla="val 59117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50689" y="3032284"/>
            <a:ext cx="3282196" cy="1235988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72741" y="3435787"/>
            <a:ext cx="165140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47317" y="3246715"/>
            <a:ext cx="389429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Haptic Feedback Integration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7317" y="3710583"/>
            <a:ext cx="643020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Adding tactile feedback to enhance user experience and realism.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041" y="4253032"/>
            <a:ext cx="9632513" cy="15240"/>
          </a:xfrm>
          <a:prstGeom prst="roundRect">
            <a:avLst>
              <a:gd name="adj" fmla="val 59117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50689" y="4375428"/>
            <a:ext cx="4923353" cy="1579245"/>
          </a:xfrm>
          <a:prstGeom prst="roundRect">
            <a:avLst>
              <a:gd name="adj" fmla="val 57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72741" y="4950500"/>
            <a:ext cx="165140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88474" y="4589859"/>
            <a:ext cx="3347561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Multimodal Interactions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8474" y="5053727"/>
            <a:ext cx="7776805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Combining hand gestures with voice commands and eye tracking for richer input.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199" y="5939433"/>
            <a:ext cx="7991356" cy="15240"/>
          </a:xfrm>
          <a:prstGeom prst="roundRect">
            <a:avLst>
              <a:gd name="adj" fmla="val 59117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50689" y="6061829"/>
            <a:ext cx="6564511" cy="1579245"/>
          </a:xfrm>
          <a:prstGeom prst="roundRect">
            <a:avLst>
              <a:gd name="adj" fmla="val 57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72741" y="6636901"/>
            <a:ext cx="156805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29632" y="6276261"/>
            <a:ext cx="4530804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Mobile and Wearable Integration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632" y="6740128"/>
            <a:ext cx="613564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Exploring gesture-based interactions on mobile devices and smartwatches.</a:t>
            </a:r>
            <a:endParaRPr lang="en-US" sz="16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377A80-8D94-78F0-6013-245D80C2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229" y="7360852"/>
            <a:ext cx="1714649" cy="7087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236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Virtual Interactions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553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Direct Manipulation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involves users directly interacting with virtual objects, like moving, resizing, or manipulating them using input devices.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208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Indirect Manipulation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Here, users interact with virtual objects through commands or interfaces, relying on software to interpret their inputs and translate them into actions.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900A5E-420B-3977-4079-49BF6F44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222" y="7431669"/>
            <a:ext cx="1714649" cy="708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934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Principles of Hand Gesture Recognition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255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3525798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425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Gesture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2108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Sensors capture hand movements and translate them into digital data.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4255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3525798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425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92108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Algorithms identify key features of hand gestures from the captured data.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865" y="5678924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78673"/>
            <a:ext cx="28777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Gesture Classification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7421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extracted features are compared to a database of known gestures for recognition.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305" y="872252"/>
            <a:ext cx="7697391" cy="121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Integrating Gesture Recognition into VR Applications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05" y="2397800"/>
            <a:ext cx="1033224" cy="16531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6449" y="2604373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Gesture Library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66449" y="3032165"/>
            <a:ext cx="6354247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Defining a set of recognized gestures for specific actions within the VR application.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05" y="4050983"/>
            <a:ext cx="1033224" cy="16531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6449" y="4257556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Gesture Mapping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66449" y="4685348"/>
            <a:ext cx="6354247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Linking recognized gestures to corresponding actions or commands within the virtual environment.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05" y="5704165"/>
            <a:ext cx="1033224" cy="16531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6449" y="5910739"/>
            <a:ext cx="24414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Processing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66449" y="6338530"/>
            <a:ext cx="6354247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smooth and responsive interaction by processing gestures in real time.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of Traditional Input Devices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93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Limited Dexterity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controllers often restrict natural hand movements, making it difficult to perform fine-grained tasks in virtual environments.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693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Lack of Immersion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Physical controllers can break immersion, reminding users of the real world and hindering their engagement in virtual experiences.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Learning Curve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need to learn complex button combinations and gestures, which can be time-consuming and detract from the overall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403" y="761048"/>
            <a:ext cx="7641193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Overview of Hand Gesture Recognition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403" y="2666286"/>
            <a:ext cx="375642" cy="375642"/>
          </a:xfrm>
          <a:prstGeom prst="roundRect">
            <a:avLst>
              <a:gd name="adj" fmla="val 240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41715" y="2666286"/>
            <a:ext cx="3123009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Camera-Based Tracking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41715" y="3465790"/>
            <a:ext cx="3123009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Cameras capture hand movements and analyze their positions, angles, and gestures.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394" y="2666286"/>
            <a:ext cx="375642" cy="375642"/>
          </a:xfrm>
          <a:prstGeom prst="roundRect">
            <a:avLst>
              <a:gd name="adj" fmla="val 240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269706" y="2666286"/>
            <a:ext cx="3123009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Computer Vision Algorithms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69706" y="3465790"/>
            <a:ext cx="3123009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algorithms process the captured images and extract meaningful data from hand gestures.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1403" y="5295424"/>
            <a:ext cx="375642" cy="375642"/>
          </a:xfrm>
          <a:prstGeom prst="roundRect">
            <a:avLst>
              <a:gd name="adj" fmla="val 240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341715" y="5295424"/>
            <a:ext cx="3123009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 Models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341715" y="6094928"/>
            <a:ext cx="3123009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Trained models learn to recognize specific gestures and translate them into commands.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9394" y="5295424"/>
            <a:ext cx="375642" cy="375642"/>
          </a:xfrm>
          <a:prstGeom prst="roundRect">
            <a:avLst>
              <a:gd name="adj" fmla="val 240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269706" y="5295424"/>
            <a:ext cx="298299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Processing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269706" y="5759529"/>
            <a:ext cx="3123009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processes hand gestures in real-time, providing immediate feedback and responsiveness.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434D7-AC74-2A84-2F3C-30E7A7F6D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A2358B-53A8-5912-A195-5F33B839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084" y="1669810"/>
            <a:ext cx="2693808" cy="552576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2094" y="1888664"/>
            <a:ext cx="0" cy="4452272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BC727-78D2-6974-0270-85BA1ED0C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560" y="1669810"/>
            <a:ext cx="3072384" cy="516367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87114" y="1888664"/>
            <a:ext cx="0" cy="4452272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6F223C4-F522-DD0E-4853-819848FAE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6752" y="1669810"/>
            <a:ext cx="3072384" cy="420782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7944" y="1888664"/>
            <a:ext cx="0" cy="4452272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C634E-657B-DDF9-F0AA-837651C6C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64" y="2301439"/>
            <a:ext cx="3072384" cy="3382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D089D-596B-8638-B22D-7347407BD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5222" y="7431669"/>
            <a:ext cx="1714649" cy="70872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DB46449-3917-4CD6-BBA1-D6D4D9276301}"/>
              </a:ext>
            </a:extLst>
          </p:cNvPr>
          <p:cNvSpPr/>
          <p:nvPr/>
        </p:nvSpPr>
        <p:spPr>
          <a:xfrm>
            <a:off x="825190" y="278780"/>
            <a:ext cx="12600877" cy="8984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DIAGRAM OF CODE</a:t>
            </a:r>
          </a:p>
        </p:txBody>
      </p:sp>
    </p:spTree>
    <p:extLst>
      <p:ext uri="{BB962C8B-B14F-4D97-AF65-F5344CB8AC3E}">
        <p14:creationId xmlns:p14="http://schemas.microsoft.com/office/powerpoint/2010/main" val="162377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389" y="500896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Developing a Virtual Mouse Interface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9" y="1909882"/>
            <a:ext cx="909161" cy="14547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203" y="2091690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 Tracking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203" y="2484834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hand tracking captures user's hand movements and translates them into digital coordinates.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9" y="3364587"/>
            <a:ext cx="909161" cy="14547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203" y="3546396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Cursor Mapping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203" y="3939540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 position is mapped to the virtual mouse cursor, enabling precise movement within the virtual environment.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9" y="4819293"/>
            <a:ext cx="909161" cy="14547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203" y="5001101"/>
            <a:ext cx="238672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Gesture Recognition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203" y="5394246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Specific hand gestures are defined to trigger mouse clicks, scrolls, or other actions.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89" y="6273998"/>
            <a:ext cx="909161" cy="14547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203" y="6455807"/>
            <a:ext cx="240672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Feedback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203" y="6848951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 feedback is provided to the user, indicating cursor movement and click actions in real-time.</a:t>
            </a:r>
            <a:endParaRPr lang="en-US" sz="140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D835F73E-3161-2F06-0507-B6D81597A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559" y="1404818"/>
            <a:ext cx="4927163" cy="54199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17" y="777002"/>
            <a:ext cx="7760613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Implementing a Virtual Keyboard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88921" y="1609844"/>
            <a:ext cx="22860" cy="5842635"/>
          </a:xfrm>
          <a:prstGeom prst="roundRect">
            <a:avLst>
              <a:gd name="adj" fmla="val 330883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80075" y="2003465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97766" y="1812369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40045" y="1879878"/>
            <a:ext cx="120491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90832" y="1789867"/>
            <a:ext cx="270760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 Gesture Mapping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90832" y="2179201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hand gestures for each keystroke, allowing users to input letters, numbers, and symbols.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80075" y="3509129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97766" y="3318034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17066" y="3385542"/>
            <a:ext cx="166449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90832" y="3295531"/>
            <a:ext cx="324266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Gesture Recognition Engine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0832" y="3684865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machine learning algorithms to identify and translate hand gestures into keyboard characters.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80075" y="5014793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97766" y="4823698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17066" y="4891207"/>
            <a:ext cx="166449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90832" y="4801195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 Feedback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0832" y="5190530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 visual feedback to confirm keystrokes, providing clarity and ensuring user confidence.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80075" y="6520458"/>
            <a:ext cx="630317" cy="22860"/>
          </a:xfrm>
          <a:prstGeom prst="roundRect">
            <a:avLst>
              <a:gd name="adj" fmla="val 330883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97766" y="6329363"/>
            <a:ext cx="405170" cy="40517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21353" y="6396871"/>
            <a:ext cx="157996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90832" y="6306860"/>
            <a:ext cx="256579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Text Input Integration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90832" y="6696194"/>
            <a:ext cx="6622852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the virtual keyboard with text input fields, allowing users to type in virtual applications and environments.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913</Words>
  <Application>Microsoft Office PowerPoint</Application>
  <PresentationFormat>Custom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DM Sans</vt:lpstr>
      <vt:lpstr>Arial</vt:lpstr>
      <vt:lpstr>Libre Baskerville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amanchisravankumar@gmail.com</cp:lastModifiedBy>
  <cp:revision>6</cp:revision>
  <dcterms:created xsi:type="dcterms:W3CDTF">2024-10-12T04:51:30Z</dcterms:created>
  <dcterms:modified xsi:type="dcterms:W3CDTF">2025-04-15T04:01:43Z</dcterms:modified>
</cp:coreProperties>
</file>